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4" r:id="rId3"/>
    <p:sldId id="296" r:id="rId4"/>
    <p:sldId id="298" r:id="rId5"/>
    <p:sldId id="293" r:id="rId6"/>
    <p:sldId id="297" r:id="rId7"/>
    <p:sldId id="286" r:id="rId8"/>
    <p:sldId id="288" r:id="rId9"/>
    <p:sldId id="285" r:id="rId10"/>
    <p:sldId id="301" r:id="rId11"/>
    <p:sldId id="300" r:id="rId12"/>
    <p:sldId id="302" r:id="rId13"/>
    <p:sldId id="291" r:id="rId14"/>
    <p:sldId id="304" r:id="rId15"/>
    <p:sldId id="30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84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3ABA00B-2A0D-4E62-8F2E-F3779FE04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07BBCAA-52D9-4F83-9D6D-5440B0545D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907C427-7FA4-4CA9-ABDE-98ECE6E92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B07F-B42C-4AB0-B500-8C82149167D7}" type="datetimeFigureOut">
              <a:rPr lang="en-GB" smtClean="0"/>
              <a:t>17/04/2025</a:t>
            </a:fld>
            <a:endParaRPr lang="en-GB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659A4F-DCA9-4487-9771-AF877F7AE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F29EDF2-E618-4C59-A9DF-569E26CC4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650D0-F449-4E49-90E0-B3F787B616A7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7290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59D5BF-DA8A-49F3-A239-42D6581D3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79BCCA5-F097-4814-A179-C7290ADACE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4A08A7B-3586-41BD-8CB9-99BBB0BC2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B07F-B42C-4AB0-B500-8C82149167D7}" type="datetimeFigureOut">
              <a:rPr lang="en-GB" smtClean="0"/>
              <a:t>17/04/2025</a:t>
            </a:fld>
            <a:endParaRPr lang="en-GB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1DF87E0-D280-4DE5-A67B-D82748DCB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940089E-8E3D-4B3D-BE72-7591A38E6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650D0-F449-4E49-90E0-B3F787B616A7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5345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48132CB-EADD-4109-97CD-B7ACAC1DE5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A0275C5-AE71-4DE9-BF55-ED8D6880AA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7338CE4-5516-4BF5-853C-8CA893248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B07F-B42C-4AB0-B500-8C82149167D7}" type="datetimeFigureOut">
              <a:rPr lang="en-GB" smtClean="0"/>
              <a:t>17/04/2025</a:t>
            </a:fld>
            <a:endParaRPr lang="en-GB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B8A115D-9ADB-4461-B91D-6BFC47780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ED96996-A2E3-4681-9CF5-C0D48EC7D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650D0-F449-4E49-90E0-B3F787B616A7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2493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36DE92-A243-44C6-95D4-2FEF9ADDF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B7D966E-CA98-4B92-81BA-6A60685AA9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BC38052-955C-4FE5-8E4C-CD1C3C491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B07F-B42C-4AB0-B500-8C82149167D7}" type="datetimeFigureOut">
              <a:rPr lang="en-GB" smtClean="0"/>
              <a:t>17/04/2025</a:t>
            </a:fld>
            <a:endParaRPr lang="en-GB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C96E00A-7D12-4E9A-92F0-058717368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8040997-8E10-4658-8A92-C24F68EC7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650D0-F449-4E49-90E0-B3F787B616A7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7764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9F3DB5-89E7-4D40-8DC2-FD8F12895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D1A8B96-BAEE-442A-9615-653017D76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3BED0E1-53FE-42D8-889B-F8506D5C0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B07F-B42C-4AB0-B500-8C82149167D7}" type="datetimeFigureOut">
              <a:rPr lang="en-GB" smtClean="0"/>
              <a:t>17/04/2025</a:t>
            </a:fld>
            <a:endParaRPr lang="en-GB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9FF1CDD-9A50-4032-AE65-1EA276B5F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A639DBE-34CD-49AE-97BB-D9455E8E5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650D0-F449-4E49-90E0-B3F787B616A7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5763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417089-FE54-4021-9215-B4419E383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682E4EB-1AE1-4A15-A46B-66576B6779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E1797D0-A71E-4753-AA07-FA3A554E31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871BBA9-32E0-45DC-9471-31A2E73FB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B07F-B42C-4AB0-B500-8C82149167D7}" type="datetimeFigureOut">
              <a:rPr lang="en-GB" smtClean="0"/>
              <a:t>17/04/2025</a:t>
            </a:fld>
            <a:endParaRPr lang="en-GB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B6921E6-B0FE-474D-8F6B-4262B2850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B78F950-B0EC-401D-A591-ACF6FBCA3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650D0-F449-4E49-90E0-B3F787B616A7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7490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5408A7-53C3-49CC-A3E3-A126EF81D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D0E95D8-9268-480D-A152-8FE6EB833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5DE7247-46FA-4D8A-80E6-1ED68D43BF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2575C44-D5C0-4BA8-A9CC-AB341571EE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F384083-4142-4122-9433-9BD0D54432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18E2712-1125-4505-A2CE-5CF57D0A5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B07F-B42C-4AB0-B500-8C82149167D7}" type="datetimeFigureOut">
              <a:rPr lang="en-GB" smtClean="0"/>
              <a:t>17/04/2025</a:t>
            </a:fld>
            <a:endParaRPr lang="en-GB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9132552-F6EF-43C1-BD0C-F33D5859C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741A37D-C7CB-4608-A97C-09CFB9E6B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650D0-F449-4E49-90E0-B3F787B616A7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7582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CC7227-4862-4CAE-90A4-DBE1E630D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3F77D98-5D95-4AD9-B4CD-9E5A7178A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B07F-B42C-4AB0-B500-8C82149167D7}" type="datetimeFigureOut">
              <a:rPr lang="en-GB" smtClean="0"/>
              <a:t>17/04/2025</a:t>
            </a:fld>
            <a:endParaRPr lang="en-GB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62BBAF0-1C96-4D80-B2C8-1C9027C78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6A552A9-E285-4C15-A197-23B5B0F36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650D0-F449-4E49-90E0-B3F787B616A7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3611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1F4721F-4CFF-4704-8439-A66874B92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B07F-B42C-4AB0-B500-8C82149167D7}" type="datetimeFigureOut">
              <a:rPr lang="en-GB" smtClean="0"/>
              <a:t>17/04/2025</a:t>
            </a:fld>
            <a:endParaRPr lang="en-GB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5D97D8D-7CD3-4982-AA17-D9886CFAE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50891C7-F70C-47AF-9AB3-E0F3FB784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650D0-F449-4E49-90E0-B3F787B616A7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2069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93669-F5E1-47B3-8B6D-F608B1C8D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3B11B1D-FE7B-4CD8-A1B8-4A7CC4EE7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A502349-1262-4D42-8718-7C89D6C605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817FB87-1B18-44E7-8A5C-D2F50F0AB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B07F-B42C-4AB0-B500-8C82149167D7}" type="datetimeFigureOut">
              <a:rPr lang="en-GB" smtClean="0"/>
              <a:t>17/04/2025</a:t>
            </a:fld>
            <a:endParaRPr lang="en-GB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1F84D22-5F61-46A4-B199-8596CC0B9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014D74B-EAD4-473C-BA65-7B70DAC62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650D0-F449-4E49-90E0-B3F787B616A7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66373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42F67E-788E-4E13-8E36-3DA084458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AB183836-66DF-4C05-AF9C-2A74E3F270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E048180-11AC-4047-8F79-7696021477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AC21A31-2032-40E6-B717-1CCE9C5A8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B07F-B42C-4AB0-B500-8C82149167D7}" type="datetimeFigureOut">
              <a:rPr lang="en-GB" smtClean="0"/>
              <a:t>17/04/2025</a:t>
            </a:fld>
            <a:endParaRPr lang="en-GB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7EEB103-9779-4E09-8AFF-21A2499DF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91103FA-15C9-4CFF-AB3A-3D370989B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650D0-F449-4E49-90E0-B3F787B616A7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7041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0295EA1-724E-47BE-87EC-8C958E0D1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4C282EF-AB19-44B5-8F85-7ED267B42A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E1F0BCC-247F-4FC1-897A-E6C3208F1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3DB07F-B42C-4AB0-B500-8C82149167D7}" type="datetimeFigureOut">
              <a:rPr lang="en-GB" smtClean="0"/>
              <a:t>17/04/2025</a:t>
            </a:fld>
            <a:endParaRPr lang="en-GB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5643FBF-3AAF-465E-AEEA-51E264983B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0AA927D-9FFF-401D-92C5-E426BF9020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3650D0-F449-4E49-90E0-B3F787B616A7}" type="slidenum">
              <a:rPr lang="en-GB" smtClean="0"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1491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eg"/><Relationship Id="rId5" Type="http://schemas.openxmlformats.org/officeDocument/2006/relationships/image" Target="../media/image13.jpg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CD826E77-9F84-4358-A8D4-E3D917ADCAE7}"/>
              </a:ext>
            </a:extLst>
          </p:cNvPr>
          <p:cNvSpPr txBox="1"/>
          <p:nvPr/>
        </p:nvSpPr>
        <p:spPr>
          <a:xfrm>
            <a:off x="3312545" y="1612123"/>
            <a:ext cx="38732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400" b="1" dirty="0"/>
              <a:t>Quentin </a:t>
            </a:r>
            <a:endParaRPr lang="en-GB" sz="5400" b="1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13CA38DB-8A47-46F3-BBAF-DE13551C3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008" y="3056900"/>
            <a:ext cx="5753983" cy="229937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6097FF0-A3F1-4D3F-8E2E-B74E58DE08C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55" r="26013"/>
          <a:stretch/>
        </p:blipFill>
        <p:spPr>
          <a:xfrm>
            <a:off x="6681322" y="1631125"/>
            <a:ext cx="2579299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888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D49860BB-971E-4F38-8935-9683FB25FED7}"/>
              </a:ext>
            </a:extLst>
          </p:cNvPr>
          <p:cNvSpPr txBox="1"/>
          <p:nvPr/>
        </p:nvSpPr>
        <p:spPr>
          <a:xfrm>
            <a:off x="4522937" y="241173"/>
            <a:ext cx="381287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b="1" dirty="0"/>
              <a:t>Séance 3 : La centrale hydraulique</a:t>
            </a:r>
            <a:endParaRPr lang="en-GB" b="1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970348E-9973-4B23-8964-09531AEE60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69" y="798840"/>
            <a:ext cx="11600499" cy="5817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217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lternateur">
            <a:extLst>
              <a:ext uri="{FF2B5EF4-FFF2-40B4-BE49-F238E27FC236}">
                <a16:creationId xmlns:a16="http://schemas.microsoft.com/office/drawing/2014/main" id="{72D9E282-8E52-4A10-863B-72A27E519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4401" y="3429000"/>
            <a:ext cx="5643418" cy="329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F27E2638-7785-4570-8D00-2D97E8CF5B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985"/>
          <a:stretch/>
        </p:blipFill>
        <p:spPr>
          <a:xfrm>
            <a:off x="22228" y="1051372"/>
            <a:ext cx="3917938" cy="219047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4CC9AB5E-1B8C-4DA7-962A-EB4C490AD5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00"/>
          <a:stretch/>
        </p:blipFill>
        <p:spPr>
          <a:xfrm>
            <a:off x="8251835" y="1051372"/>
            <a:ext cx="3917938" cy="219047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10DF2629-B7DC-4B59-8F10-C8C71ED5C4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7457" y="905010"/>
            <a:ext cx="4179726" cy="2336832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96A1CECD-D9BF-4FF0-95C1-A6C594EF7336}"/>
              </a:ext>
            </a:extLst>
          </p:cNvPr>
          <p:cNvSpPr txBox="1"/>
          <p:nvPr/>
        </p:nvSpPr>
        <p:spPr>
          <a:xfrm>
            <a:off x="4081345" y="342328"/>
            <a:ext cx="3887638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2000" b="1" dirty="0"/>
              <a:t>Alternateur</a:t>
            </a:r>
            <a:endParaRPr lang="en-GB" sz="2000" b="1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61349E4-4746-4E1D-88BB-9CC883107078}"/>
              </a:ext>
            </a:extLst>
          </p:cNvPr>
          <p:cNvSpPr txBox="1"/>
          <p:nvPr/>
        </p:nvSpPr>
        <p:spPr>
          <a:xfrm>
            <a:off x="1191492" y="3260314"/>
            <a:ext cx="140959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/>
              <a:t>ROTOR</a:t>
            </a:r>
            <a:endParaRPr lang="en-GB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CB19B1A-1BA2-4D9B-9A1A-C6E96B3C727E}"/>
              </a:ext>
            </a:extLst>
          </p:cNvPr>
          <p:cNvSpPr txBox="1"/>
          <p:nvPr/>
        </p:nvSpPr>
        <p:spPr>
          <a:xfrm>
            <a:off x="9590916" y="3260314"/>
            <a:ext cx="140959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/>
              <a:t>STATOR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7278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D49860BB-971E-4F38-8935-9683FB25FED7}"/>
              </a:ext>
            </a:extLst>
          </p:cNvPr>
          <p:cNvSpPr txBox="1"/>
          <p:nvPr/>
        </p:nvSpPr>
        <p:spPr>
          <a:xfrm>
            <a:off x="4522937" y="241173"/>
            <a:ext cx="381287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b="1" dirty="0"/>
              <a:t>Séance 3 : La centrale hydraulique</a:t>
            </a:r>
            <a:endParaRPr lang="en-GB" b="1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970348E-9973-4B23-8964-09531AEE60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69" y="798840"/>
            <a:ext cx="11600499" cy="5817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329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Différentes lignes électriques et pylônes électriques : explications">
            <a:extLst>
              <a:ext uri="{FF2B5EF4-FFF2-40B4-BE49-F238E27FC236}">
                <a16:creationId xmlns:a16="http://schemas.microsoft.com/office/drawing/2014/main" id="{55A0CE78-4B24-4EB8-98F1-F4E9195911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8555" y="3303176"/>
            <a:ext cx="4689233" cy="3516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Transformateur de puissance — Wikipédia">
            <a:extLst>
              <a:ext uri="{FF2B5EF4-FFF2-40B4-BE49-F238E27FC236}">
                <a16:creationId xmlns:a16="http://schemas.microsoft.com/office/drawing/2014/main" id="{CD996D80-83E1-465A-8A4B-F0FC610AF6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03" y="3261584"/>
            <a:ext cx="4397279" cy="2878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8D296477-D1A7-4A21-8F60-6B34B1B335E4}"/>
              </a:ext>
            </a:extLst>
          </p:cNvPr>
          <p:cNvSpPr txBox="1"/>
          <p:nvPr/>
        </p:nvSpPr>
        <p:spPr>
          <a:xfrm>
            <a:off x="7045926" y="687290"/>
            <a:ext cx="1422400" cy="7078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4000" b="1" dirty="0"/>
              <a:t>230 V</a:t>
            </a:r>
            <a:endParaRPr lang="en-GB" sz="4000" b="1" dirty="0"/>
          </a:p>
        </p:txBody>
      </p:sp>
      <p:pic>
        <p:nvPicPr>
          <p:cNvPr id="2052" name="Picture 4" descr="Comment choisir ses prises électriques">
            <a:extLst>
              <a:ext uri="{FF2B5EF4-FFF2-40B4-BE49-F238E27FC236}">
                <a16:creationId xmlns:a16="http://schemas.microsoft.com/office/drawing/2014/main" id="{42769B9E-5468-405D-BA97-05208F7449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0438" y="37899"/>
            <a:ext cx="3134701" cy="1763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65CFE7ED-7C75-41DF-AEEB-D50A46B716FF}"/>
              </a:ext>
            </a:extLst>
          </p:cNvPr>
          <p:cNvSpPr txBox="1"/>
          <p:nvPr/>
        </p:nvSpPr>
        <p:spPr>
          <a:xfrm>
            <a:off x="2489073" y="2822177"/>
            <a:ext cx="2175163" cy="400110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2000" b="1" dirty="0"/>
              <a:t>Transformateur</a:t>
            </a:r>
            <a:endParaRPr lang="en-GB" sz="2000" b="1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9D1969A3-CEB9-48F2-BC1D-E322C6A78B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1" y="-11132"/>
            <a:ext cx="3146085" cy="2104730"/>
          </a:xfrm>
          <a:prstGeom prst="rect">
            <a:avLst/>
          </a:prstGeom>
        </p:spPr>
      </p:pic>
      <p:sp>
        <p:nvSpPr>
          <p:cNvPr id="7" name="Flèche : droite 6">
            <a:extLst>
              <a:ext uri="{FF2B5EF4-FFF2-40B4-BE49-F238E27FC236}">
                <a16:creationId xmlns:a16="http://schemas.microsoft.com/office/drawing/2014/main" id="{E2412017-4263-4BF2-9A8A-EC82221C54A8}"/>
              </a:ext>
            </a:extLst>
          </p:cNvPr>
          <p:cNvSpPr/>
          <p:nvPr/>
        </p:nvSpPr>
        <p:spPr>
          <a:xfrm rot="4512154">
            <a:off x="1440470" y="2287265"/>
            <a:ext cx="653989" cy="6347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Flèche : droite 11">
            <a:extLst>
              <a:ext uri="{FF2B5EF4-FFF2-40B4-BE49-F238E27FC236}">
                <a16:creationId xmlns:a16="http://schemas.microsoft.com/office/drawing/2014/main" id="{C905BED3-3E6E-45F9-81EB-A57295EB3E9B}"/>
              </a:ext>
            </a:extLst>
          </p:cNvPr>
          <p:cNvSpPr/>
          <p:nvPr/>
        </p:nvSpPr>
        <p:spPr>
          <a:xfrm rot="20809423">
            <a:off x="4801233" y="5330054"/>
            <a:ext cx="653989" cy="6347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1215BF0B-A7E6-4424-83C0-A25035631190}"/>
              </a:ext>
            </a:extLst>
          </p:cNvPr>
          <p:cNvSpPr txBox="1"/>
          <p:nvPr/>
        </p:nvSpPr>
        <p:spPr>
          <a:xfrm>
            <a:off x="18378" y="6179100"/>
            <a:ext cx="5373081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3200" b="1" dirty="0"/>
              <a:t>Environ 225 000 - 400 000 V</a:t>
            </a:r>
            <a:endParaRPr lang="en-GB" sz="3200" b="1" dirty="0"/>
          </a:p>
        </p:txBody>
      </p:sp>
      <p:sp>
        <p:nvSpPr>
          <p:cNvPr id="16" name="Flèche : droite 15">
            <a:extLst>
              <a:ext uri="{FF2B5EF4-FFF2-40B4-BE49-F238E27FC236}">
                <a16:creationId xmlns:a16="http://schemas.microsoft.com/office/drawing/2014/main" id="{93B583E3-A7B0-43DF-B42C-797542FFF417}"/>
              </a:ext>
            </a:extLst>
          </p:cNvPr>
          <p:cNvSpPr/>
          <p:nvPr/>
        </p:nvSpPr>
        <p:spPr>
          <a:xfrm rot="16200000">
            <a:off x="9237164" y="2293963"/>
            <a:ext cx="653989" cy="6347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2058" name="Picture 10" descr="Transformateurs ?... vous avez dit transformateurs ? - [Cours de Physique  et de Chimie]">
            <a:extLst>
              <a:ext uri="{FF2B5EF4-FFF2-40B4-BE49-F238E27FC236}">
                <a16:creationId xmlns:a16="http://schemas.microsoft.com/office/drawing/2014/main" id="{E416FDCD-70CF-4FD6-913B-6E9AF72B9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6153" y="1914652"/>
            <a:ext cx="2103096" cy="1577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05EF61FA-3F0E-404A-85B9-006504C043FA}"/>
              </a:ext>
            </a:extLst>
          </p:cNvPr>
          <p:cNvSpPr txBox="1"/>
          <p:nvPr/>
        </p:nvSpPr>
        <p:spPr>
          <a:xfrm>
            <a:off x="10544414" y="3604769"/>
            <a:ext cx="1634835" cy="347897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1600" b="1" dirty="0"/>
              <a:t>Transformateur</a:t>
            </a:r>
            <a:endParaRPr lang="en-GB" sz="1600" b="1" dirty="0"/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626EADEB-B789-4044-83D5-DC6459C48B9E}"/>
              </a:ext>
            </a:extLst>
          </p:cNvPr>
          <p:cNvSpPr txBox="1"/>
          <p:nvPr/>
        </p:nvSpPr>
        <p:spPr>
          <a:xfrm>
            <a:off x="3742486" y="122946"/>
            <a:ext cx="3499795" cy="400110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2000" b="1" dirty="0"/>
              <a:t>Trajet de l’électricité</a:t>
            </a:r>
            <a:endParaRPr lang="en-GB" sz="2000" b="1" dirty="0"/>
          </a:p>
        </p:txBody>
      </p:sp>
    </p:spTree>
    <p:extLst>
      <p:ext uri="{BB962C8B-B14F-4D97-AF65-F5344CB8AC3E}">
        <p14:creationId xmlns:p14="http://schemas.microsoft.com/office/powerpoint/2010/main" val="31023688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76940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Abaisseur, Élévateur : règle du Volt par Tour !">
            <a:extLst>
              <a:ext uri="{FF2B5EF4-FFF2-40B4-BE49-F238E27FC236}">
                <a16:creationId xmlns:a16="http://schemas.microsoft.com/office/drawing/2014/main" id="{D6EE2C2F-317D-48AF-B2AF-222A65BA13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6780" y="1065213"/>
            <a:ext cx="7872785" cy="431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9482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E5090140-BAA1-4797-ABE5-C69C99BF5D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675" y="563631"/>
            <a:ext cx="10272650" cy="5730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934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E5090140-BAA1-4797-ABE5-C69C99BF5D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675" y="563631"/>
            <a:ext cx="10272650" cy="573073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DA6B4BA-2927-496E-8A58-B8C25B3B730D}"/>
              </a:ext>
            </a:extLst>
          </p:cNvPr>
          <p:cNvSpPr/>
          <p:nvPr/>
        </p:nvSpPr>
        <p:spPr>
          <a:xfrm>
            <a:off x="6909758" y="2018581"/>
            <a:ext cx="1302589" cy="1155940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5114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CA68B3E-F28B-4129-AB2F-134BCE7A0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5947" y="201188"/>
            <a:ext cx="5301751" cy="2969325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1606A97E-A014-45C6-AB00-834AF0305D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302" y="201188"/>
            <a:ext cx="5330894" cy="296932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6024F11A-0990-4C4A-A5C4-B54EB0E07B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5262" y="3429000"/>
            <a:ext cx="5321476" cy="2969324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F6F454FD-E994-472A-A98A-EE9BF82B0B7C}"/>
              </a:ext>
            </a:extLst>
          </p:cNvPr>
          <p:cNvSpPr txBox="1"/>
          <p:nvPr/>
        </p:nvSpPr>
        <p:spPr>
          <a:xfrm>
            <a:off x="1144438" y="3187765"/>
            <a:ext cx="136297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b="1" dirty="0"/>
              <a:t>Haute chute</a:t>
            </a:r>
            <a:endParaRPr lang="en-GB" b="1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8A939E1-1FE8-4598-9447-94DE363E81C6}"/>
              </a:ext>
            </a:extLst>
          </p:cNvPr>
          <p:cNvSpPr txBox="1"/>
          <p:nvPr/>
        </p:nvSpPr>
        <p:spPr>
          <a:xfrm>
            <a:off x="9859064" y="3190780"/>
            <a:ext cx="169652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b="1" dirty="0"/>
              <a:t>Moyen chute</a:t>
            </a:r>
            <a:endParaRPr lang="en-GB" b="1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4FB3FD9-554D-4CC5-B0C1-86C22B66197F}"/>
              </a:ext>
            </a:extLst>
          </p:cNvPr>
          <p:cNvSpPr txBox="1"/>
          <p:nvPr/>
        </p:nvSpPr>
        <p:spPr>
          <a:xfrm>
            <a:off x="4428230" y="6398324"/>
            <a:ext cx="350900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b="1" dirty="0"/>
              <a:t>Au Fil de l’eau ou basse chute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405178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D49860BB-971E-4F38-8935-9683FB25FED7}"/>
              </a:ext>
            </a:extLst>
          </p:cNvPr>
          <p:cNvSpPr txBox="1"/>
          <p:nvPr/>
        </p:nvSpPr>
        <p:spPr>
          <a:xfrm>
            <a:off x="4522937" y="241173"/>
            <a:ext cx="381287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b="1" dirty="0"/>
              <a:t>Séance 3 : La centrale hydraulique</a:t>
            </a:r>
            <a:endParaRPr lang="en-GB" b="1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970348E-9973-4B23-8964-09531AEE60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69" y="798840"/>
            <a:ext cx="11600499" cy="5817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753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D49860BB-971E-4F38-8935-9683FB25FED7}"/>
              </a:ext>
            </a:extLst>
          </p:cNvPr>
          <p:cNvSpPr txBox="1"/>
          <p:nvPr/>
        </p:nvSpPr>
        <p:spPr>
          <a:xfrm>
            <a:off x="4522937" y="241173"/>
            <a:ext cx="381287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b="1" dirty="0"/>
              <a:t>Séance 3 : La centrale hydraulique</a:t>
            </a:r>
            <a:endParaRPr lang="en-GB" b="1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970348E-9973-4B23-8964-09531AEE60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319"/>
          <a:stretch/>
        </p:blipFill>
        <p:spPr>
          <a:xfrm>
            <a:off x="266138" y="1275788"/>
            <a:ext cx="5906734" cy="4377009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76C22F22-B630-4137-AD19-B28881BC67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781"/>
          <a:stretch/>
        </p:blipFill>
        <p:spPr>
          <a:xfrm>
            <a:off x="6011235" y="1483744"/>
            <a:ext cx="6026771" cy="4236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188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74EEA3CA-FFC6-4C27-BDBE-44CEE3281B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916" y="3167222"/>
            <a:ext cx="5913114" cy="3519906"/>
          </a:xfrm>
          <a:prstGeom prst="rect">
            <a:avLst/>
          </a:prstGeom>
        </p:spPr>
      </p:pic>
      <p:pic>
        <p:nvPicPr>
          <p:cNvPr id="1026" name="Picture 2" descr="hydraulique">
            <a:extLst>
              <a:ext uri="{FF2B5EF4-FFF2-40B4-BE49-F238E27FC236}">
                <a16:creationId xmlns:a16="http://schemas.microsoft.com/office/drawing/2014/main" id="{8A3F78FA-9B03-4948-8D00-B92A716D8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080" y="71437"/>
            <a:ext cx="4476750" cy="671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20AD310A-6F80-4EBF-AEC9-685F331C731B}"/>
              </a:ext>
            </a:extLst>
          </p:cNvPr>
          <p:cNvSpPr txBox="1"/>
          <p:nvPr/>
        </p:nvSpPr>
        <p:spPr>
          <a:xfrm>
            <a:off x="5533916" y="618836"/>
            <a:ext cx="665808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2000" b="1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fr-FR" sz="2000" b="1" dirty="0"/>
              <a:t>20 % de la production d’électricité d’origine hydraulique en France</a:t>
            </a:r>
          </a:p>
          <a:p>
            <a:endParaRPr lang="fr-FR" sz="2000" b="1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fr-FR" sz="2000" b="1" dirty="0"/>
              <a:t>2/3 consommation électrique alsacienne</a:t>
            </a:r>
            <a:endParaRPr lang="en-GB" sz="2000" b="1" dirty="0"/>
          </a:p>
        </p:txBody>
      </p:sp>
    </p:spTree>
    <p:extLst>
      <p:ext uri="{BB962C8B-B14F-4D97-AF65-F5344CB8AC3E}">
        <p14:creationId xmlns:p14="http://schemas.microsoft.com/office/powerpoint/2010/main" val="967830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 36">
            <a:extLst>
              <a:ext uri="{FF2B5EF4-FFF2-40B4-BE49-F238E27FC236}">
                <a16:creationId xmlns:a16="http://schemas.microsoft.com/office/drawing/2014/main" id="{1D94139A-5018-4C85-ABE6-029FF63E38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74496" y="846090"/>
            <a:ext cx="8843008" cy="5901039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441EA09F-DE3E-4429-B431-D41490240A8B}"/>
              </a:ext>
            </a:extLst>
          </p:cNvPr>
          <p:cNvSpPr txBox="1"/>
          <p:nvPr/>
        </p:nvSpPr>
        <p:spPr>
          <a:xfrm>
            <a:off x="4152181" y="356033"/>
            <a:ext cx="388763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/>
              <a:t>Centrale hydraulique de Kembs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3081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>
            <a:extLst>
              <a:ext uri="{FF2B5EF4-FFF2-40B4-BE49-F238E27FC236}">
                <a16:creationId xmlns:a16="http://schemas.microsoft.com/office/drawing/2014/main" id="{90D50498-273B-4BF0-8141-23717EF77A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80" y="1327598"/>
            <a:ext cx="5753126" cy="4202803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40313E2B-FB10-4927-A4DC-D2837290AA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3602" y="620608"/>
            <a:ext cx="6282218" cy="4202804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8FDB8C1E-4FD1-4231-A9BD-D853E3C1746E}"/>
              </a:ext>
            </a:extLst>
          </p:cNvPr>
          <p:cNvSpPr txBox="1"/>
          <p:nvPr/>
        </p:nvSpPr>
        <p:spPr>
          <a:xfrm>
            <a:off x="1279585" y="795980"/>
            <a:ext cx="388763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/>
              <a:t>Centrale hydraulique de Kembs</a:t>
            </a:r>
            <a:endParaRPr lang="en-GB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8F0CC04-A396-40A9-9EBB-5A49FC98B2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" r="5781" b="52962"/>
          <a:stretch/>
        </p:blipFill>
        <p:spPr>
          <a:xfrm>
            <a:off x="5991325" y="4865298"/>
            <a:ext cx="6026771" cy="1992702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2D880F71-83A7-4AD9-BDCA-186657B61EE6}"/>
              </a:ext>
            </a:extLst>
          </p:cNvPr>
          <p:cNvSpPr txBox="1"/>
          <p:nvPr/>
        </p:nvSpPr>
        <p:spPr>
          <a:xfrm>
            <a:off x="87221" y="586164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b="1" dirty="0">
                <a:solidFill>
                  <a:srgbClr val="333333"/>
                </a:solidFill>
                <a:latin typeface="Open Sans" panose="020B0606030504020204" pitchFamily="34" charset="0"/>
              </a:rPr>
              <a:t>6</a:t>
            </a:r>
            <a:r>
              <a:rPr lang="fr-FR" b="1" i="0" dirty="0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turbines verticales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51213944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</TotalTime>
  <Words>78</Words>
  <Application>Microsoft Office PowerPoint</Application>
  <PresentationFormat>Grand écran</PresentationFormat>
  <Paragraphs>23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Open Sans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quentin bauerlin</dc:creator>
  <cp:lastModifiedBy>quentin bauerlin</cp:lastModifiedBy>
  <cp:revision>112</cp:revision>
  <dcterms:created xsi:type="dcterms:W3CDTF">2021-05-10T17:18:54Z</dcterms:created>
  <dcterms:modified xsi:type="dcterms:W3CDTF">2025-04-17T12:02:08Z</dcterms:modified>
</cp:coreProperties>
</file>

<file path=docProps/thumbnail.jpeg>
</file>